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6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D15B8-FC15-4121-A505-959AC16032C0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645E2-AF50-4F51-BC0C-DCB74CDFAAA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3CF7E-7795-403A-9C5A-F2F7EDABB7C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07132-DC32-421B-B318-9D27D444D4FD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18AFA-7EA6-40AF-A7D0-267C9161FDF7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8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10972800" cy="45259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vi-VN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/>
          <p:nvPr/>
        </p:nvGrpSpPr>
        <p:grpSpPr>
          <a:xfrm>
            <a:off x="0" y="0"/>
            <a:ext cx="7823200" cy="6858000"/>
            <a:chOff x="0" y="0"/>
            <a:chExt cx="3696" cy="4320"/>
          </a:xfrm>
        </p:grpSpPr>
        <p:sp>
          <p:nvSpPr>
            <p:cNvPr id="7179" name="Rectangle 3"/>
            <p:cNvSpPr/>
            <p:nvPr/>
          </p:nvSpPr>
          <p:spPr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lstStyle/>
            <a:p>
              <a:pPr lvl="0" algn="ctr" eaLnBrk="1" hangingPunct="1"/>
              <a:endParaRPr lang="vi-VN" altLang="x-none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7180" name="AutoShape 4"/>
            <p:cNvSpPr/>
            <p:nvPr/>
          </p:nvSpPr>
          <p:spPr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</a:ln>
          </p:spPr>
          <p:txBody>
            <a:bodyPr wrap="none" anchor="ctr" anchorCtr="0"/>
            <a:lstStyle/>
            <a:p>
              <a:pPr lvl="0" algn="ctr" eaLnBrk="1" hangingPunct="1"/>
              <a:endParaRPr lang="vi-VN" altLang="x-none" sz="24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171" name="Group 5"/>
          <p:cNvGrpSpPr/>
          <p:nvPr/>
        </p:nvGrpSpPr>
        <p:grpSpPr>
          <a:xfrm>
            <a:off x="4842933" y="4889500"/>
            <a:ext cx="6502400" cy="319088"/>
            <a:chOff x="2288" y="3080"/>
            <a:chExt cx="3072" cy="201"/>
          </a:xfrm>
        </p:grpSpPr>
        <p:sp>
          <p:nvSpPr>
            <p:cNvPr id="7177" name="AutoShape 6"/>
            <p:cNvSpPr/>
            <p:nvPr/>
          </p:nvSpPr>
          <p:spPr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</a:ln>
          </p:spPr>
          <p:txBody>
            <a:bodyPr wrap="none" anchor="ctr" anchorCtr="0"/>
            <a:lstStyle/>
            <a:p>
              <a:pPr lvl="0" eaLnBrk="1" hangingPunct="1"/>
              <a:endParaRPr lang="vi-VN" altLang="x-none" sz="2000" dirty="0">
                <a:latin typeface="Arial" panose="020B0604020202020204" pitchFamily="34" charset="0"/>
              </a:endParaRPr>
            </a:p>
          </p:txBody>
        </p:sp>
        <p:sp>
          <p:nvSpPr>
            <p:cNvPr id="7178" name="AutoShape 7"/>
            <p:cNvSpPr/>
            <p:nvPr/>
          </p:nvSpPr>
          <p:spPr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</a:ln>
          </p:spPr>
          <p:txBody>
            <a:bodyPr wrap="none" anchor="ctr" anchorCtr="0"/>
            <a:lstStyle/>
            <a:p>
              <a:pPr lvl="0" eaLnBrk="1" hangingPunct="1"/>
              <a:endParaRPr lang="vi-VN" altLang="x-none" sz="2000" dirty="0">
                <a:latin typeface="Arial" panose="020B0604020202020204" pitchFamily="34" charset="0"/>
              </a:endParaRPr>
            </a:p>
          </p:txBody>
        </p:sp>
      </p:grpSp>
      <p:sp>
        <p:nvSpPr>
          <p:cNvPr id="3687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231467" y="2927350"/>
            <a:ext cx="5350933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687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990600"/>
            <a:ext cx="109728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0" name="Rectangle 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251200" y="6248400"/>
            <a:ext cx="2840567" cy="47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0" y="6248400"/>
            <a:ext cx="3862917" cy="47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1600" y="6248400"/>
            <a:ext cx="783167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6421D-7484-47A7-9337-4B1C672030B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362200"/>
            <a:ext cx="5027084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7884" y="2362200"/>
            <a:ext cx="502708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vi-VN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40800" y="762000"/>
            <a:ext cx="2641600" cy="53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000" y="762000"/>
            <a:ext cx="7721600" cy="53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542D0-0AA7-424D-B3CE-70DCBF442397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78555-0A3D-47E3-8D17-206D8825F81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59523-A688-4FE4-977B-493FA19ABFA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43A4C-D4C1-4D72-A409-114E81340BF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1C8F2-33D0-446A-AE93-F896BB6C936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2CF3F-7497-4644-85C8-A04D39C3506A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>
              <a:defRPr/>
            </a:pPr>
            <a:fld id="{AAC4AFFE-C81B-4D30-AB73-B29D0FB6E8CE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0"/>
            <a:ext cx="10160000" cy="6858000"/>
            <a:chOff x="0" y="0"/>
            <a:chExt cx="4800" cy="4320"/>
          </a:xfrm>
        </p:grpSpPr>
        <p:grpSp>
          <p:nvGrpSpPr>
            <p:cNvPr id="2056" name="Group 3"/>
            <p:cNvGrpSpPr/>
            <p:nvPr userDrawn="1"/>
          </p:nvGrpSpPr>
          <p:grpSpPr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60" name="Rectangle 4"/>
              <p:cNvSpPr/>
              <p:nvPr userDrawn="1"/>
            </p:nvSpPr>
            <p:spPr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txBody>
              <a:bodyPr wrap="none" anchor="ctr" anchorCtr="0"/>
              <a:lstStyle/>
              <a:p>
                <a:pPr lvl="0" eaLnBrk="1" hangingPunct="1"/>
                <a:endParaRPr lang="vi-VN" altLang="x-none" sz="20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61" name="Freeform 5"/>
              <p:cNvSpPr/>
              <p:nvPr userDrawn="1"/>
            </p:nvSpPr>
            <p:spPr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0" b="0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>
                  <a:alpha val="100000"/>
                </a:schemeClr>
              </a:solidFill>
              <a:ln w="9525">
                <a:noFill/>
              </a:ln>
            </p:spPr>
            <p:txBody>
              <a:bodyPr/>
              <a:lstStyle/>
              <a:p>
                <a:endParaRPr lang="en-US" sz="2000"/>
              </a:p>
            </p:txBody>
          </p:sp>
        </p:grpSp>
        <p:grpSp>
          <p:nvGrpSpPr>
            <p:cNvPr id="2057" name="Group 6"/>
            <p:cNvGrpSpPr/>
            <p:nvPr/>
          </p:nvGrpSpPr>
          <p:grpSpPr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58" name="AutoShape 7"/>
              <p:cNvSpPr/>
              <p:nvPr/>
            </p:nvSpPr>
            <p:spPr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</a:ln>
            </p:spPr>
            <p:txBody>
              <a:bodyPr wrap="none" anchor="ctr" anchorCtr="0"/>
              <a:lstStyle/>
              <a:p>
                <a:pPr lvl="0" eaLnBrk="1" hangingPunct="1"/>
                <a:endParaRPr lang="vi-VN" altLang="x-none" sz="20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59" name="AutoShape 8"/>
              <p:cNvSpPr/>
              <p:nvPr/>
            </p:nvSpPr>
            <p:spPr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</a:ln>
            </p:spPr>
            <p:txBody>
              <a:bodyPr wrap="none" anchor="ctr" anchorCtr="0"/>
              <a:lstStyle/>
              <a:p>
                <a:pPr lvl="0" eaLnBrk="1" hangingPunct="1"/>
                <a:endParaRPr lang="vi-VN" altLang="x-none" sz="2000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2051" name="AutoShape 9"/>
          <p:cNvSpPr>
            <a:spLocks noGrp="1"/>
          </p:cNvSpPr>
          <p:nvPr>
            <p:ph type="title"/>
          </p:nvPr>
        </p:nvSpPr>
        <p:spPr>
          <a:xfrm>
            <a:off x="1016000" y="762000"/>
            <a:ext cx="105664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</a:ln>
        </p:spPr>
        <p:txBody>
          <a:bodyPr anchor="b" anchorCtr="0"/>
          <a:lstStyle/>
          <a:p>
            <a:pPr lvl="0"/>
            <a:r>
              <a:rPr dirty="0"/>
              <a:t>Click to edit Master title style</a:t>
            </a:r>
          </a:p>
        </p:txBody>
      </p:sp>
      <p:sp>
        <p:nvSpPr>
          <p:cNvPr id="2052" name="Rectangle 10"/>
          <p:cNvSpPr>
            <a:spLocks noGrp="1"/>
          </p:cNvSpPr>
          <p:nvPr>
            <p:ph type="body" idx="1"/>
          </p:nvPr>
        </p:nvSpPr>
        <p:spPr>
          <a:xfrm>
            <a:off x="1117600" y="2362200"/>
            <a:ext cx="10257367" cy="37242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51200" y="6248400"/>
            <a:ext cx="284056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58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0" y="6248400"/>
            <a:ext cx="38629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184" y="6242050"/>
            <a:ext cx="78316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/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llcoo.com/nature/2008_Landscape_1680_Desktop_02/html/wallpaper44.html" TargetMode="Externa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 b="-4274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4" name="Text Box 23"/>
          <p:cNvSpPr txBox="1"/>
          <p:nvPr/>
        </p:nvSpPr>
        <p:spPr>
          <a:xfrm>
            <a:off x="0" y="0"/>
            <a:ext cx="12192635" cy="5031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vi-VN" sz="2900" b="1" dirty="0">
                <a:solidFill>
                  <a:schemeClr val="tx1"/>
                </a:solidFill>
                <a:latin typeface="Arial" panose="020B0604020202020204" pitchFamily="34" charset="0"/>
              </a:rPr>
              <a:t>ỦY BAN NHÂN DÂN QUẬN PHÚ NHUẬN</a:t>
            </a:r>
          </a:p>
          <a:p>
            <a:pPr algn="ctr"/>
            <a:r>
              <a:rPr lang="vi-VN" sz="2900" b="1" dirty="0">
                <a:solidFill>
                  <a:schemeClr val="tx1"/>
                </a:solidFill>
                <a:latin typeface="Arial" panose="020B0604020202020204" pitchFamily="34" charset="0"/>
              </a:rPr>
              <a:t>TRƯỜNG TIỂU HỌC NGUYỄN ĐÌNH CHÍNH</a:t>
            </a:r>
            <a:endParaRPr sz="29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sz="2800" b="1" dirty="0">
                <a:solidFill>
                  <a:srgbClr val="0000FF"/>
                </a:solidFill>
                <a:latin typeface="Arial" panose="020B0604020202020204" pitchFamily="34" charset="0"/>
              </a:rPr>
              <a:t>			      </a:t>
            </a:r>
          </a:p>
          <a:p>
            <a:endParaRPr sz="2800" b="1" u="sng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endParaRPr sz="2800" b="1" u="sng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/>
            <a:r>
              <a:rPr sz="3200" b="1" u="sng" dirty="0">
                <a:solidFill>
                  <a:srgbClr val="0000FF"/>
                </a:solidFill>
                <a:latin typeface="Arial" panose="020B0604020202020204" pitchFamily="34" charset="0"/>
              </a:rPr>
              <a:t>ĐẠO ĐỨC</a:t>
            </a:r>
          </a:p>
          <a:p>
            <a:pPr algn="ctr"/>
            <a:endParaRPr sz="3200" b="1" u="sng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/>
            <a:r>
              <a:rPr sz="3600" b="1" dirty="0">
                <a:solidFill>
                  <a:srgbClr val="FF0066"/>
                </a:solidFill>
                <a:latin typeface="Arial" panose="020B0604020202020204" pitchFamily="34" charset="0"/>
              </a:rPr>
              <a:t>	      </a:t>
            </a:r>
            <a:r>
              <a:rPr sz="4500" b="1" dirty="0">
                <a:solidFill>
                  <a:srgbClr val="FF0066"/>
                </a:solidFill>
                <a:latin typeface="Arial" panose="020B0604020202020204" pitchFamily="34" charset="0"/>
              </a:rPr>
              <a:t> EM YÊU QUÊ HƯƠNG (Tiết 2) </a:t>
            </a:r>
            <a:endParaRPr sz="2800" b="1" dirty="0">
              <a:solidFill>
                <a:srgbClr val="FF0066"/>
              </a:solidFill>
              <a:latin typeface="Arial" panose="020B0604020202020204" pitchFamily="34" charset="0"/>
            </a:endParaRPr>
          </a:p>
          <a:p>
            <a:endParaRPr sz="2800" b="1" u="sng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laser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66"/>
                </a:solidFill>
              </a:rPr>
              <a:t>Ca </a:t>
            </a:r>
            <a:r>
              <a:rPr lang="en-US" dirty="0" err="1">
                <a:solidFill>
                  <a:srgbClr val="FF0066"/>
                </a:solidFill>
              </a:rPr>
              <a:t>Huế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trên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sông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Hương</a:t>
            </a:r>
            <a:r>
              <a:rPr lang="en-US" dirty="0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30" y="838200"/>
            <a:ext cx="11212195" cy="579628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dirty="0" err="1">
                <a:solidFill>
                  <a:srgbClr val="000099"/>
                </a:solidFill>
              </a:rPr>
              <a:t>Chùa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Thiên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Mụ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65" y="914400"/>
            <a:ext cx="10974070" cy="521144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dirty="0" err="1">
                <a:solidFill>
                  <a:srgbClr val="FF0000"/>
                </a:solidFill>
              </a:rPr>
              <a:t>Đại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Nội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05" y="861695"/>
            <a:ext cx="11034395" cy="58547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dirty="0" err="1">
                <a:solidFill>
                  <a:srgbClr val="FF0000"/>
                </a:solidFill>
              </a:rPr>
              <a:t>Núi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Ngự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Bình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14400"/>
            <a:ext cx="10972800" cy="566674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ctrTitle"/>
          </p:nvPr>
        </p:nvSpPr>
        <p:spPr>
          <a:xfrm>
            <a:off x="2362200" y="152400"/>
            <a:ext cx="7772400" cy="1470025"/>
          </a:xfrm>
        </p:spPr>
        <p:txBody>
          <a:bodyPr vert="horz" wrap="square" lIns="91440" tIns="45720" rIns="91440" bIns="45720" anchor="ctr" anchorCtr="0"/>
          <a:lstStyle/>
          <a:p>
            <a:pPr eaLnBrk="1" hangingPunct="1">
              <a:buClrTx/>
              <a:buSzTx/>
              <a:buFontTx/>
            </a:pPr>
            <a:r>
              <a:rPr sz="3600" b="1" dirty="0">
                <a:solidFill>
                  <a:schemeClr val="bg1"/>
                </a:solidFill>
                <a:latin typeface="VNI-Times" pitchFamily="2" charset="0"/>
              </a:rPr>
              <a:t>Thöù năm ngaøy 20 thaùng 1 naêm 2011</a:t>
            </a:r>
          </a:p>
        </p:txBody>
      </p:sp>
      <p:sp>
        <p:nvSpPr>
          <p:cNvPr id="21507" name="WordArt 3"/>
          <p:cNvSpPr>
            <a:spLocks noTextEdit="1"/>
          </p:cNvSpPr>
          <p:nvPr/>
        </p:nvSpPr>
        <p:spPr>
          <a:xfrm>
            <a:off x="4343400" y="1524000"/>
            <a:ext cx="3810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  <a:scene3d>
              <a:camera prst="legacyPerspectiveBottomRight">
                <a:rot lat="0" lon="2124000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 eaLnBrk="0" hangingPunct="0"/>
            <a:r>
              <a:rPr lang="en-US" sz="3600">
                <a:gradFill rotWithShape="1">
                  <a:gsLst>
                    <a:gs pos="0">
                      <a:srgbClr val="DCEBF5">
                        <a:alpha val="100000"/>
                      </a:srgbClr>
                    </a:gs>
                    <a:gs pos="8000">
                      <a:srgbClr val="83A7C3">
                        <a:alpha val="100000"/>
                      </a:srgbClr>
                    </a:gs>
                    <a:gs pos="13000">
                      <a:srgbClr val="768FB9">
                        <a:alpha val="100000"/>
                      </a:srgbClr>
                    </a:gs>
                    <a:gs pos="21001">
                      <a:srgbClr val="83A7C3">
                        <a:alpha val="100000"/>
                      </a:srgbClr>
                    </a:gs>
                    <a:gs pos="52000">
                      <a:srgbClr val="FFFFFF">
                        <a:alpha val="100000"/>
                      </a:srgbClr>
                    </a:gs>
                    <a:gs pos="56000">
                      <a:srgbClr val="9C6563">
                        <a:alpha val="100000"/>
                      </a:srgbClr>
                    </a:gs>
                    <a:gs pos="58000">
                      <a:srgbClr val="80302D">
                        <a:alpha val="100000"/>
                      </a:srgbClr>
                    </a:gs>
                    <a:gs pos="71001">
                      <a:srgbClr val="C0524E">
                        <a:alpha val="100000"/>
                      </a:srgbClr>
                    </a:gs>
                    <a:gs pos="94000">
                      <a:srgbClr val="EBDAD4">
                        <a:alpha val="100000"/>
                      </a:srgbClr>
                    </a:gs>
                    <a:gs pos="100000">
                      <a:srgbClr val="55261C">
                        <a:alpha val="100000"/>
                      </a:srgbClr>
                    </a:gs>
                  </a:gsLst>
                  <a:lin ang="5400000" scaled="1"/>
                  <a:tileRect/>
                </a:gradFill>
                <a:latin typeface="Arial" panose="020B0604020202020204" pitchFamily="34" charset="0"/>
                <a:ea typeface="Arial" panose="020B0604020202020204" pitchFamily="34" charset="0"/>
              </a:rPr>
              <a:t>Ñaïo ñöùc</a:t>
            </a:r>
          </a:p>
        </p:txBody>
      </p:sp>
      <p:pic>
        <p:nvPicPr>
          <p:cNvPr id="21508" name="Picture 4" descr="Picture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4953000"/>
            <a:ext cx="914400" cy="711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09" name="Picture 5" descr="Picture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4546600"/>
            <a:ext cx="1828800" cy="14208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10" name="Picture 6" descr="Picture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962400"/>
            <a:ext cx="1323975" cy="1028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11" name="Picture 7" descr="Picture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4953000"/>
            <a:ext cx="1524000" cy="1184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12" name="Picture 8" descr="Picture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5638800"/>
            <a:ext cx="1323975" cy="1028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13" name="Picture 9" descr="Picture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5410200"/>
            <a:ext cx="1323975" cy="102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4" name="WordArt 10"/>
          <p:cNvSpPr>
            <a:spLocks noTextEdit="1"/>
          </p:cNvSpPr>
          <p:nvPr/>
        </p:nvSpPr>
        <p:spPr>
          <a:xfrm>
            <a:off x="2438400" y="2514600"/>
            <a:ext cx="73914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360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Em yeâu queâ höông ( tieát 2)</a:t>
            </a:r>
          </a:p>
        </p:txBody>
      </p:sp>
      <p:pic>
        <p:nvPicPr>
          <p:cNvPr id="21515" name="Picture 11" descr="地球瑰宝：大尺寸自然风景壁纸精选 第二辑 - Plitvice Lakes National Park Croatia克罗地亚：十六湖国家公园壁纸4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905" y="0"/>
            <a:ext cx="1175639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6" name="Text Box 12"/>
          <p:cNvSpPr txBox="1"/>
          <p:nvPr/>
        </p:nvSpPr>
        <p:spPr>
          <a:xfrm>
            <a:off x="2438400" y="7086600"/>
            <a:ext cx="79248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1800" dirty="0">
                <a:latin typeface="Arial" panose="020B0604020202020204" pitchFamily="34" charset="0"/>
              </a:rPr>
              <a:t>			</a:t>
            </a:r>
            <a:endParaRPr sz="3600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idx="1"/>
          </p:nvPr>
        </p:nvSpPr>
        <p:spPr>
          <a:xfrm>
            <a:off x="2209800" y="2438400"/>
            <a:ext cx="8229600" cy="4038600"/>
          </a:xfrm>
        </p:spPr>
        <p:txBody>
          <a:bodyPr vert="horz" wrap="square" lIns="91440" tIns="45720" rIns="91440" bIns="45720" anchor="t" anchorCtr="0"/>
          <a:lstStyle/>
          <a:p>
            <a:pPr eaLnBrk="1" hangingPunct="1">
              <a:buFont typeface="Wingdings" panose="05000000000000000000" charset="0"/>
              <a:buChar char="v"/>
            </a:pPr>
            <a:r>
              <a:rPr sz="3600" i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i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hiện tình yêu quê hương bằng những việc làm cụ thể.</a:t>
            </a:r>
            <a:endParaRPr sz="3600" i="1" dirty="0">
              <a:solidFill>
                <a:srgbClr val="660033"/>
              </a:solidFill>
              <a:latin typeface=".VnTime" panose="020B7200000000000000" pitchFamily="34" charset="0"/>
            </a:endParaRPr>
          </a:p>
          <a:p>
            <a:pPr eaLnBrk="1" hangingPunct="1">
              <a:buFont typeface="Wingdings" panose="05000000000000000000" charset="0"/>
              <a:buChar char="v"/>
            </a:pPr>
            <a:r>
              <a:rPr lang="vi-VN" sz="3600" i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về Ủy ban Nhân dân </a:t>
            </a:r>
            <a:r>
              <a:rPr lang="en-US" sz="3600" i="1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vi-VN" sz="3600" i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địa phương em: Trụ sở Ủy ban ở đâu? Ai làm chủ tịch </a:t>
            </a:r>
            <a:r>
              <a:rPr lang="en-US" sz="3600" i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vi-VN" sz="3600" i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vi-VN" sz="3600" i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AutoShape 3"/>
          <p:cNvSpPr>
            <a:spLocks noGrp="1"/>
          </p:cNvSpPr>
          <p:nvPr>
            <p:ph type="title"/>
          </p:nvPr>
        </p:nvSpPr>
        <p:spPr>
          <a:xfrm>
            <a:off x="2590800" y="1143000"/>
            <a:ext cx="2667000" cy="652463"/>
          </a:xfrm>
        </p:spPr>
        <p:txBody>
          <a:bodyPr vert="horz" wrap="square" lIns="91440" tIns="45720" rIns="91440" bIns="45720" anchor="b" anchorCtr="0"/>
          <a:lstStyle/>
          <a:p>
            <a:pPr eaLnBrk="1" hangingPunct="1"/>
            <a:r>
              <a:rPr sz="4800" i="1" dirty="0">
                <a:solidFill>
                  <a:schemeClr val="bg2"/>
                </a:solidFill>
                <a:latin typeface=".VnTime" panose="020B7200000000000000" pitchFamily="34" charset="0"/>
              </a:rPr>
              <a:t>DÆn dß:</a:t>
            </a:r>
          </a:p>
        </p:txBody>
      </p:sp>
      <p:grpSp>
        <p:nvGrpSpPr>
          <p:cNvPr id="33796" name="Group 4"/>
          <p:cNvGrpSpPr/>
          <p:nvPr/>
        </p:nvGrpSpPr>
        <p:grpSpPr>
          <a:xfrm rot="5222290">
            <a:off x="1601788" y="2513013"/>
            <a:ext cx="855662" cy="554037"/>
            <a:chOff x="4512" y="3518"/>
            <a:chExt cx="1152" cy="850"/>
          </a:xfrm>
        </p:grpSpPr>
        <p:pic>
          <p:nvPicPr>
            <p:cNvPr id="33802" name="Picture 5" descr="!hp8ls2l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5232" y="3600"/>
              <a:ext cx="480" cy="38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33803" name="Picture 6" descr="!hp8ls2l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-2482590">
              <a:off x="4512" y="3518"/>
              <a:ext cx="918" cy="85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33804" name="Picture 7" descr="!hp8ls2l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48" y="3600"/>
              <a:ext cx="570" cy="384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33797" name="Group 8"/>
          <p:cNvGrpSpPr/>
          <p:nvPr/>
        </p:nvGrpSpPr>
        <p:grpSpPr>
          <a:xfrm rot="3418123">
            <a:off x="1601788" y="3579813"/>
            <a:ext cx="855662" cy="554037"/>
            <a:chOff x="4512" y="3518"/>
            <a:chExt cx="1152" cy="850"/>
          </a:xfrm>
        </p:grpSpPr>
        <p:pic>
          <p:nvPicPr>
            <p:cNvPr id="33799" name="Picture 9" descr="!hp8ls2l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5232" y="3600"/>
              <a:ext cx="480" cy="38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33800" name="Picture 10" descr="!hp8ls2l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-2482590">
              <a:off x="4512" y="3518"/>
              <a:ext cx="918" cy="85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33801" name="Picture 11" descr="!hp8ls2l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48" y="3600"/>
              <a:ext cx="570" cy="384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33798" name="Picture 12" descr="Bunny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800" y="609600"/>
            <a:ext cx="1828800" cy="1712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  <p:bldP spid="2150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60" name="Rectangle 4"/>
          <p:cNvSpPr>
            <a:spLocks noGrp="1"/>
          </p:cNvSpPr>
          <p:nvPr>
            <p:ph type="body" sz="half" idx="1"/>
          </p:nvPr>
        </p:nvSpPr>
        <p:spPr>
          <a:xfrm>
            <a:off x="911860" y="931545"/>
            <a:ext cx="9059545" cy="533400"/>
          </a:xfrm>
        </p:spPr>
        <p:txBody>
          <a:bodyPr vert="horz" wrap="square" lIns="91440" tIns="45720" rIns="91440" bIns="45720" anchor="t" anchorCtr="0"/>
          <a:lstStyle/>
          <a:p>
            <a:pPr eaLnBrk="1" hangingPunct="1">
              <a:buClrTx/>
              <a:buSzTx/>
              <a:buFontTx/>
              <a:buNone/>
            </a:pPr>
            <a:r>
              <a:rPr sz="2700" b="1" i="1" dirty="0">
                <a:solidFill>
                  <a:srgbClr val="FF9900"/>
                </a:solidFill>
              </a:rPr>
              <a:t>      Em tán thành với những ý kiến nào dưới đây?</a:t>
            </a:r>
            <a:r>
              <a:rPr sz="2700" b="1" dirty="0">
                <a:solidFill>
                  <a:srgbClr val="FF9900"/>
                </a:solidFill>
              </a:rPr>
              <a:t> </a:t>
            </a:r>
          </a:p>
          <a:p>
            <a:pPr eaLnBrk="1" hangingPunct="1">
              <a:buClrTx/>
              <a:buSzTx/>
              <a:buFontTx/>
              <a:buNone/>
            </a:pPr>
            <a:endParaRPr sz="2400" b="1" dirty="0">
              <a:solidFill>
                <a:srgbClr val="FF9900"/>
              </a:solidFill>
            </a:endParaRPr>
          </a:p>
          <a:p>
            <a:pPr eaLnBrk="1" hangingPunct="1">
              <a:buClrTx/>
              <a:buSzTx/>
              <a:buFontTx/>
              <a:buNone/>
            </a:pPr>
            <a:endParaRPr sz="2400" b="1" dirty="0">
              <a:solidFill>
                <a:srgbClr val="FF9900"/>
              </a:solidFill>
            </a:endParaRPr>
          </a:p>
          <a:p>
            <a:pPr eaLnBrk="1" hangingPunct="1">
              <a:buClrTx/>
              <a:buSzTx/>
              <a:buFontTx/>
              <a:buNone/>
            </a:pPr>
            <a:endParaRPr sz="2800" dirty="0">
              <a:solidFill>
                <a:schemeClr val="bg2"/>
              </a:solidFill>
            </a:endParaRPr>
          </a:p>
          <a:p>
            <a:pPr eaLnBrk="1" hangingPunct="1">
              <a:buClrTx/>
              <a:buSzTx/>
              <a:buFontTx/>
              <a:buNone/>
            </a:pPr>
            <a:endParaRPr sz="2800" dirty="0">
              <a:solidFill>
                <a:schemeClr val="bg2"/>
              </a:solidFill>
            </a:endParaRPr>
          </a:p>
          <a:p>
            <a:pPr eaLnBrk="1" hangingPunct="1">
              <a:buClrTx/>
              <a:buSzTx/>
              <a:buFontTx/>
              <a:buNone/>
            </a:pPr>
            <a:endParaRPr sz="2800" dirty="0">
              <a:solidFill>
                <a:schemeClr val="bg2"/>
              </a:solidFill>
            </a:endParaRPr>
          </a:p>
          <a:p>
            <a:pPr eaLnBrk="1" hangingPunct="1">
              <a:buClrTx/>
              <a:buSzTx/>
              <a:buFontTx/>
              <a:buNone/>
            </a:pPr>
            <a:endParaRPr sz="2800" dirty="0">
              <a:solidFill>
                <a:schemeClr val="bg2"/>
              </a:solidFill>
            </a:endParaRPr>
          </a:p>
        </p:txBody>
      </p:sp>
      <p:sp>
        <p:nvSpPr>
          <p:cNvPr id="249862" name="Text Box 6"/>
          <p:cNvSpPr txBox="1"/>
          <p:nvPr/>
        </p:nvSpPr>
        <p:spPr>
          <a:xfrm>
            <a:off x="2362200" y="5562600"/>
            <a:ext cx="7162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endParaRPr lang="vi-VN" altLang="x-none" sz="2800" dirty="0">
              <a:solidFill>
                <a:srgbClr val="996633"/>
              </a:solidFill>
              <a:latin typeface="Tahoma" panose="020B0604030504040204" pitchFamily="34" charset="0"/>
            </a:endParaRPr>
          </a:p>
        </p:txBody>
      </p:sp>
      <p:grpSp>
        <p:nvGrpSpPr>
          <p:cNvPr id="249863" name="Group 7"/>
          <p:cNvGrpSpPr/>
          <p:nvPr/>
        </p:nvGrpSpPr>
        <p:grpSpPr>
          <a:xfrm>
            <a:off x="4800600" y="5715000"/>
            <a:ext cx="685800" cy="685800"/>
            <a:chOff x="3216" y="2352"/>
            <a:chExt cx="912" cy="912"/>
          </a:xfrm>
        </p:grpSpPr>
        <p:sp>
          <p:nvSpPr>
            <p:cNvPr id="16403" name="Oval 8"/>
            <p:cNvSpPr/>
            <p:nvPr/>
          </p:nvSpPr>
          <p:spPr>
            <a:xfrm>
              <a:off x="3216" y="2352"/>
              <a:ext cx="912" cy="912"/>
            </a:xfrm>
            <a:prstGeom prst="ellipse">
              <a:avLst/>
            </a:prstGeom>
            <a:solidFill>
              <a:srgbClr val="00FF99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6404" name="AutoShape 9"/>
            <p:cNvSpPr/>
            <p:nvPr/>
          </p:nvSpPr>
          <p:spPr>
            <a:xfrm rot="-5144685">
              <a:off x="3540" y="2748"/>
              <a:ext cx="288" cy="456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6405" name="Oval 10"/>
            <p:cNvSpPr/>
            <p:nvPr/>
          </p:nvSpPr>
          <p:spPr>
            <a:xfrm>
              <a:off x="3408" y="2592"/>
              <a:ext cx="144" cy="144"/>
            </a:xfrm>
            <a:prstGeom prst="ellipse">
              <a:avLst/>
            </a:pr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2000" dirty="0">
                <a:latin typeface="Arial" panose="020B0604020202020204" pitchFamily="34" charset="0"/>
              </a:endParaRPr>
            </a:p>
          </p:txBody>
        </p:sp>
        <p:sp>
          <p:nvSpPr>
            <p:cNvPr id="16406" name="Oval 11"/>
            <p:cNvSpPr/>
            <p:nvPr/>
          </p:nvSpPr>
          <p:spPr>
            <a:xfrm>
              <a:off x="3792" y="2592"/>
              <a:ext cx="144" cy="144"/>
            </a:xfrm>
            <a:prstGeom prst="ellipse">
              <a:avLst/>
            </a:pr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20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49868" name="Group 12"/>
          <p:cNvGrpSpPr/>
          <p:nvPr/>
        </p:nvGrpSpPr>
        <p:grpSpPr>
          <a:xfrm>
            <a:off x="8991600" y="5791200"/>
            <a:ext cx="685800" cy="609600"/>
            <a:chOff x="2160" y="2256"/>
            <a:chExt cx="912" cy="912"/>
          </a:xfrm>
        </p:grpSpPr>
        <p:sp>
          <p:nvSpPr>
            <p:cNvPr id="16399" name="Oval 13"/>
            <p:cNvSpPr/>
            <p:nvPr/>
          </p:nvSpPr>
          <p:spPr>
            <a:xfrm>
              <a:off x="2160" y="2256"/>
              <a:ext cx="912" cy="912"/>
            </a:xfrm>
            <a:prstGeom prst="ellipse">
              <a:avLst/>
            </a:prstGeom>
            <a:solidFill>
              <a:srgbClr val="FF3300"/>
            </a:solidFill>
            <a:ln w="9525" cap="flat" cmpd="sng">
              <a:solidFill>
                <a:srgbClr val="FF33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6400" name="AutoShape 14"/>
            <p:cNvSpPr/>
            <p:nvPr/>
          </p:nvSpPr>
          <p:spPr>
            <a:xfrm rot="5256654">
              <a:off x="2484" y="2652"/>
              <a:ext cx="288" cy="456"/>
            </a:xfrm>
            <a:prstGeom prst="moon">
              <a:avLst>
                <a:gd name="adj" fmla="val 50000"/>
              </a:avLst>
            </a:prstGeom>
            <a:solidFill>
              <a:schemeClr val="hlink"/>
            </a:solidFill>
            <a:ln w="9525" cap="flat" cmpd="sng">
              <a:solidFill>
                <a:schemeClr val="hlink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6401" name="Oval 15"/>
            <p:cNvSpPr/>
            <p:nvPr/>
          </p:nvSpPr>
          <p:spPr>
            <a:xfrm>
              <a:off x="2352" y="2496"/>
              <a:ext cx="144" cy="144"/>
            </a:xfrm>
            <a:prstGeom prst="ellipse">
              <a:avLst/>
            </a:prstGeom>
            <a:solidFill>
              <a:schemeClr val="hlink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2000" dirty="0">
                <a:latin typeface="Arial" panose="020B0604020202020204" pitchFamily="34" charset="0"/>
              </a:endParaRPr>
            </a:p>
          </p:txBody>
        </p:sp>
        <p:sp>
          <p:nvSpPr>
            <p:cNvPr id="16402" name="Oval 16"/>
            <p:cNvSpPr/>
            <p:nvPr/>
          </p:nvSpPr>
          <p:spPr>
            <a:xfrm>
              <a:off x="2736" y="2496"/>
              <a:ext cx="144" cy="144"/>
            </a:xfrm>
            <a:prstGeom prst="ellipse">
              <a:avLst/>
            </a:prstGeom>
            <a:solidFill>
              <a:schemeClr val="hlink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249873" name="Text Box 17"/>
          <p:cNvSpPr txBox="1"/>
          <p:nvPr/>
        </p:nvSpPr>
        <p:spPr>
          <a:xfrm>
            <a:off x="2590800" y="5791200"/>
            <a:ext cx="1905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3200" dirty="0">
                <a:latin typeface=".VnTime" panose="020B7200000000000000" pitchFamily="34" charset="0"/>
              </a:rPr>
              <a:t>T¸n thµnh</a:t>
            </a:r>
          </a:p>
        </p:txBody>
      </p:sp>
      <p:sp>
        <p:nvSpPr>
          <p:cNvPr id="249874" name="Text Box 18"/>
          <p:cNvSpPr txBox="1"/>
          <p:nvPr/>
        </p:nvSpPr>
        <p:spPr>
          <a:xfrm>
            <a:off x="6096000" y="5867400"/>
            <a:ext cx="2590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800" dirty="0">
                <a:solidFill>
                  <a:srgbClr val="FF3300"/>
                </a:solidFill>
                <a:latin typeface=".VnTime" panose="020B7200000000000000" pitchFamily="34" charset="0"/>
              </a:rPr>
              <a:t>Kh«ng t¸n thµnh</a:t>
            </a:r>
          </a:p>
        </p:txBody>
      </p:sp>
      <p:pic>
        <p:nvPicPr>
          <p:cNvPr id="16393" name="Picture 19" descr="!danc_cl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0640695" y="77470"/>
            <a:ext cx="1333500" cy="2047875"/>
          </a:xfrm>
        </p:spPr>
      </p:pic>
      <p:sp>
        <p:nvSpPr>
          <p:cNvPr id="249876" name="Rectangle 20"/>
          <p:cNvSpPr/>
          <p:nvPr/>
        </p:nvSpPr>
        <p:spPr>
          <a:xfrm>
            <a:off x="2057400" y="2209800"/>
            <a:ext cx="8001000" cy="1828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sz="2400" b="1" i="1" dirty="0">
                <a:solidFill>
                  <a:srgbClr val="FF9900"/>
                </a:solidFill>
                <a:latin typeface="Arial" panose="020B0604020202020204" pitchFamily="34" charset="0"/>
              </a:rPr>
              <a:t>      </a:t>
            </a:r>
            <a:endParaRPr sz="2400" b="1" dirty="0">
              <a:solidFill>
                <a:srgbClr val="FF9900"/>
              </a:solidFill>
              <a:latin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sz="2400" b="1" dirty="0">
              <a:solidFill>
                <a:srgbClr val="FF9900"/>
              </a:solidFill>
              <a:latin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sz="2800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sz="2800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sz="2800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sz="28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49877" name="Rectangle 21"/>
          <p:cNvSpPr/>
          <p:nvPr/>
        </p:nvSpPr>
        <p:spPr>
          <a:xfrm>
            <a:off x="496570" y="1518920"/>
            <a:ext cx="10631170" cy="421894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sz="3200" b="1" dirty="0">
                <a:solidFill>
                  <a:schemeClr val="tx1"/>
                </a:solidFill>
                <a:latin typeface="Arial" panose="020B0604020202020204" pitchFamily="34" charset="0"/>
              </a:rPr>
              <a:t>a/Tham gia xây dựng quê hương là biểu hiện của tình yêu quê hương.</a:t>
            </a:r>
          </a:p>
          <a:p>
            <a:pPr marL="342900" indent="-342900">
              <a:spcBef>
                <a:spcPct val="20000"/>
              </a:spcBef>
            </a:pPr>
            <a:r>
              <a:rPr sz="3200" b="1" dirty="0">
                <a:solidFill>
                  <a:schemeClr val="tx1"/>
                </a:solidFill>
                <a:latin typeface="Arial" panose="020B0604020202020204" pitchFamily="34" charset="0"/>
              </a:rPr>
              <a:t>b/Chỉ cần tham gia xây dựng quê hương ở nơi mình đang sống.</a:t>
            </a:r>
          </a:p>
          <a:p>
            <a:pPr marL="342900" indent="-342900">
              <a:spcBef>
                <a:spcPct val="20000"/>
              </a:spcBef>
            </a:pPr>
            <a:r>
              <a:rPr sz="3200" b="1" dirty="0">
                <a:solidFill>
                  <a:schemeClr val="tx1"/>
                </a:solidFill>
                <a:latin typeface="Arial" panose="020B0604020202020204" pitchFamily="34" charset="0"/>
              </a:rPr>
              <a:t>c/Chỉ người giàu mới cần có trách nhiệm đóng góp xây dựng quê hương.</a:t>
            </a:r>
          </a:p>
          <a:p>
            <a:pPr marL="342900" indent="-342900">
              <a:spcBef>
                <a:spcPct val="20000"/>
              </a:spcBef>
            </a:pPr>
            <a:r>
              <a:rPr sz="3200" b="1" dirty="0">
                <a:solidFill>
                  <a:schemeClr val="tx1"/>
                </a:solidFill>
                <a:latin typeface="Arial" panose="020B0604020202020204" pitchFamily="34" charset="0"/>
              </a:rPr>
              <a:t>d/Cần phải giữ gìn và phát huy nghề truyền thống của quê hương.</a:t>
            </a:r>
          </a:p>
          <a:p>
            <a:pPr marL="342900" indent="-342900">
              <a:spcBef>
                <a:spcPct val="20000"/>
              </a:spcBef>
            </a:pPr>
            <a:endParaRPr sz="2800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sz="28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6398" name="Text Box 24"/>
          <p:cNvSpPr txBox="1"/>
          <p:nvPr/>
        </p:nvSpPr>
        <p:spPr>
          <a:xfrm>
            <a:off x="772795" y="0"/>
            <a:ext cx="875220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3200" b="1" i="1" u="sng" dirty="0">
                <a:solidFill>
                  <a:srgbClr val="FF0066"/>
                </a:solidFill>
                <a:latin typeface="Arial" panose="020B0604020202020204" pitchFamily="34" charset="0"/>
              </a:rPr>
              <a:t>1) Hoạt động 1</a:t>
            </a:r>
            <a:r>
              <a:rPr lang="vi-VN" sz="3200" b="1" i="1" u="sng" dirty="0">
                <a:solidFill>
                  <a:srgbClr val="FF0066"/>
                </a:solidFill>
                <a:latin typeface="Arial" panose="020B0604020202020204" pitchFamily="34" charset="0"/>
              </a:rPr>
              <a:t>: </a:t>
            </a:r>
            <a:r>
              <a:rPr sz="3200" b="1" i="1" u="sng" dirty="0">
                <a:solidFill>
                  <a:srgbClr val="FF0066"/>
                </a:solidFill>
                <a:latin typeface="Arial" panose="020B0604020202020204" pitchFamily="34" charset="0"/>
              </a:rPr>
              <a:t>(Bài</a:t>
            </a:r>
            <a:r>
              <a:rPr sz="2000" b="1" i="1" u="sng" dirty="0">
                <a:solidFill>
                  <a:srgbClr val="FF0066"/>
                </a:solidFill>
                <a:latin typeface="Arial" panose="020B0604020202020204" pitchFamily="34" charset="0"/>
              </a:rPr>
              <a:t> </a:t>
            </a:r>
            <a:r>
              <a:rPr sz="2800" b="1" i="1" u="sng" dirty="0">
                <a:solidFill>
                  <a:srgbClr val="FF0066"/>
                </a:solidFill>
                <a:latin typeface="Arial" panose="020B0604020202020204" pitchFamily="34" charset="0"/>
              </a:rPr>
              <a:t>tập 2)</a:t>
            </a:r>
            <a:r>
              <a:rPr sz="2800" b="1" i="1" dirty="0">
                <a:solidFill>
                  <a:srgbClr val="FF0066"/>
                </a:solidFill>
                <a:latin typeface="Arial" panose="020B0604020202020204" pitchFamily="34" charset="0"/>
              </a:rPr>
              <a:t> : </a:t>
            </a:r>
            <a:r>
              <a:rPr sz="3200" b="1" i="1" dirty="0">
                <a:solidFill>
                  <a:srgbClr val="FF0066"/>
                </a:solidFill>
                <a:latin typeface="Arial" panose="020B0604020202020204" pitchFamily="34" charset="0"/>
              </a:rPr>
              <a:t>Bày tỏ thái độ</a:t>
            </a:r>
            <a:r>
              <a:rPr sz="2000" i="1" dirty="0">
                <a:solidFill>
                  <a:srgbClr val="FF0066"/>
                </a:solidFill>
                <a:latin typeface="Arial" panose="020B0604020202020204" pitchFamily="34" charset="0"/>
              </a:rPr>
              <a:t> :</a:t>
            </a: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4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4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4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49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49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98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4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4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4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4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4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4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9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9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49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2000"/>
                                        <p:tgtEl>
                                          <p:spTgt spid="24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249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4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4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4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0" grpId="0" build="p"/>
      <p:bldP spid="249862" grpId="0"/>
      <p:bldP spid="249873" grpId="0"/>
      <p:bldP spid="249874" grpId="0"/>
      <p:bldP spid="249876" grpId="0" build="p"/>
      <p:bldP spid="24987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2286000" y="304800"/>
            <a:ext cx="3886200" cy="677863"/>
          </a:xfrm>
          <a:solidFill>
            <a:srgbClr val="C0C0C0">
              <a:alpha val="100000"/>
            </a:srgbClr>
          </a:solidFill>
          <a:ln w="76200" cmpd="tri">
            <a:solidFill>
              <a:srgbClr val="FF9900">
                <a:alpha val="100000"/>
              </a:srgbClr>
            </a:solidFill>
            <a:miter lim="800000"/>
          </a:ln>
        </p:spPr>
        <p:txBody>
          <a:bodyPr vert="horz" wrap="square" lIns="91440" tIns="45720" rIns="91440" bIns="45720" anchor="ctr" anchorCtr="0"/>
          <a:lstStyle/>
          <a:p>
            <a:pPr algn="l" eaLnBrk="1" hangingPunct="1"/>
            <a:r>
              <a:rPr sz="4000" dirty="0"/>
              <a:t>Bày tỏ thái độ:</a:t>
            </a:r>
          </a:p>
        </p:txBody>
      </p:sp>
      <p:graphicFrame>
        <p:nvGraphicFramePr>
          <p:cNvPr id="251907" name="Group 3"/>
          <p:cNvGraphicFramePr>
            <a:graphicFrameLocks noGrp="1"/>
          </p:cNvGraphicFramePr>
          <p:nvPr>
            <p:ph sz="half" idx="1"/>
          </p:nvPr>
        </p:nvGraphicFramePr>
        <p:xfrm>
          <a:off x="1351280" y="1489075"/>
          <a:ext cx="9011920" cy="4210050"/>
        </p:xfrm>
        <a:graphic>
          <a:graphicData uri="http://schemas.openxmlformats.org/drawingml/2006/table">
            <a:tbl>
              <a:tblPr/>
              <a:tblGrid>
                <a:gridCol w="97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7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1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4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428" name="Text Box 20"/>
          <p:cNvSpPr txBox="1"/>
          <p:nvPr/>
        </p:nvSpPr>
        <p:spPr>
          <a:xfrm>
            <a:off x="2171700" y="5816600"/>
            <a:ext cx="8305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3200" dirty="0">
                <a:solidFill>
                  <a:srgbClr val="6666FF"/>
                </a:solidFill>
                <a:latin typeface="Times New Roman" panose="02020603050405020304" pitchFamily="18" charset="0"/>
              </a:rPr>
              <a:t>Tán thành:</a:t>
            </a:r>
            <a:r>
              <a:rPr sz="3200" dirty="0">
                <a:latin typeface="Times New Roman" panose="02020603050405020304" pitchFamily="18" charset="0"/>
              </a:rPr>
              <a:t>                   </a:t>
            </a:r>
            <a:r>
              <a:rPr sz="3200" dirty="0">
                <a:solidFill>
                  <a:srgbClr val="FF3300"/>
                </a:solidFill>
                <a:latin typeface="Times New Roman" panose="02020603050405020304" pitchFamily="18" charset="0"/>
              </a:rPr>
              <a:t>Không tán thành</a:t>
            </a:r>
            <a:r>
              <a:rPr sz="3200" dirty="0">
                <a:solidFill>
                  <a:schemeClr val="hlink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17429" name="Group 21"/>
          <p:cNvGrpSpPr/>
          <p:nvPr/>
        </p:nvGrpSpPr>
        <p:grpSpPr>
          <a:xfrm>
            <a:off x="8953500" y="5803900"/>
            <a:ext cx="685800" cy="609600"/>
            <a:chOff x="2160" y="2256"/>
            <a:chExt cx="912" cy="912"/>
          </a:xfrm>
        </p:grpSpPr>
        <p:sp>
          <p:nvSpPr>
            <p:cNvPr id="17460" name="Oval 22"/>
            <p:cNvSpPr/>
            <p:nvPr/>
          </p:nvSpPr>
          <p:spPr>
            <a:xfrm>
              <a:off x="2160" y="2256"/>
              <a:ext cx="912" cy="912"/>
            </a:xfrm>
            <a:prstGeom prst="ellipse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7461" name="AutoShape 23"/>
            <p:cNvSpPr/>
            <p:nvPr/>
          </p:nvSpPr>
          <p:spPr>
            <a:xfrm rot="5256654">
              <a:off x="2484" y="2652"/>
              <a:ext cx="288" cy="456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7462" name="Oval 24"/>
            <p:cNvSpPr/>
            <p:nvPr/>
          </p:nvSpPr>
          <p:spPr>
            <a:xfrm>
              <a:off x="2352" y="2496"/>
              <a:ext cx="144" cy="144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2000" dirty="0">
                <a:latin typeface="Arial" panose="020B0604020202020204" pitchFamily="34" charset="0"/>
              </a:endParaRPr>
            </a:p>
          </p:txBody>
        </p:sp>
        <p:sp>
          <p:nvSpPr>
            <p:cNvPr id="17463" name="Oval 25"/>
            <p:cNvSpPr/>
            <p:nvPr/>
          </p:nvSpPr>
          <p:spPr>
            <a:xfrm>
              <a:off x="2736" y="2496"/>
              <a:ext cx="144" cy="144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20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51930" name="Group 26"/>
          <p:cNvGrpSpPr/>
          <p:nvPr/>
        </p:nvGrpSpPr>
        <p:grpSpPr>
          <a:xfrm>
            <a:off x="1506855" y="1593850"/>
            <a:ext cx="685800" cy="685800"/>
            <a:chOff x="3216" y="2352"/>
            <a:chExt cx="912" cy="912"/>
          </a:xfrm>
        </p:grpSpPr>
        <p:sp>
          <p:nvSpPr>
            <p:cNvPr id="17456" name="Oval 27"/>
            <p:cNvSpPr/>
            <p:nvPr/>
          </p:nvSpPr>
          <p:spPr>
            <a:xfrm>
              <a:off x="3216" y="2352"/>
              <a:ext cx="912" cy="912"/>
            </a:xfrm>
            <a:prstGeom prst="ellipse">
              <a:avLst/>
            </a:prstGeom>
            <a:solidFill>
              <a:srgbClr val="00FF99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7457" name="AutoShape 28"/>
            <p:cNvSpPr/>
            <p:nvPr/>
          </p:nvSpPr>
          <p:spPr>
            <a:xfrm rot="-5144685">
              <a:off x="3540" y="2748"/>
              <a:ext cx="288" cy="456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7458" name="Oval 29"/>
            <p:cNvSpPr/>
            <p:nvPr/>
          </p:nvSpPr>
          <p:spPr>
            <a:xfrm>
              <a:off x="3408" y="2592"/>
              <a:ext cx="144" cy="144"/>
            </a:xfrm>
            <a:prstGeom prst="ellipse">
              <a:avLst/>
            </a:pr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2000" dirty="0">
                <a:latin typeface="Arial" panose="020B0604020202020204" pitchFamily="34" charset="0"/>
              </a:endParaRPr>
            </a:p>
          </p:txBody>
        </p:sp>
        <p:sp>
          <p:nvSpPr>
            <p:cNvPr id="17459" name="Oval 30"/>
            <p:cNvSpPr/>
            <p:nvPr/>
          </p:nvSpPr>
          <p:spPr>
            <a:xfrm>
              <a:off x="3792" y="2592"/>
              <a:ext cx="144" cy="144"/>
            </a:xfrm>
            <a:prstGeom prst="ellipse">
              <a:avLst/>
            </a:pr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20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51935" name="Group 31"/>
          <p:cNvGrpSpPr/>
          <p:nvPr/>
        </p:nvGrpSpPr>
        <p:grpSpPr>
          <a:xfrm>
            <a:off x="1510030" y="4876800"/>
            <a:ext cx="661670" cy="614045"/>
            <a:chOff x="3216" y="2352"/>
            <a:chExt cx="912" cy="912"/>
          </a:xfrm>
        </p:grpSpPr>
        <p:sp>
          <p:nvSpPr>
            <p:cNvPr id="17452" name="Oval 32"/>
            <p:cNvSpPr/>
            <p:nvPr/>
          </p:nvSpPr>
          <p:spPr>
            <a:xfrm>
              <a:off x="3216" y="2352"/>
              <a:ext cx="912" cy="912"/>
            </a:xfrm>
            <a:prstGeom prst="ellipse">
              <a:avLst/>
            </a:prstGeom>
            <a:solidFill>
              <a:srgbClr val="00FF99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7453" name="AutoShape 33"/>
            <p:cNvSpPr/>
            <p:nvPr/>
          </p:nvSpPr>
          <p:spPr>
            <a:xfrm rot="-5144685">
              <a:off x="3540" y="2748"/>
              <a:ext cx="288" cy="456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7454" name="Oval 34"/>
            <p:cNvSpPr/>
            <p:nvPr/>
          </p:nvSpPr>
          <p:spPr>
            <a:xfrm>
              <a:off x="3408" y="2592"/>
              <a:ext cx="144" cy="144"/>
            </a:xfrm>
            <a:prstGeom prst="ellipse">
              <a:avLst/>
            </a:pr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2000" dirty="0">
                <a:latin typeface="Arial" panose="020B0604020202020204" pitchFamily="34" charset="0"/>
              </a:endParaRPr>
            </a:p>
          </p:txBody>
        </p:sp>
        <p:sp>
          <p:nvSpPr>
            <p:cNvPr id="17455" name="Oval 35"/>
            <p:cNvSpPr/>
            <p:nvPr/>
          </p:nvSpPr>
          <p:spPr>
            <a:xfrm>
              <a:off x="3792" y="2592"/>
              <a:ext cx="144" cy="144"/>
            </a:xfrm>
            <a:prstGeom prst="ellipse">
              <a:avLst/>
            </a:pr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20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51940" name="Group 36"/>
          <p:cNvGrpSpPr/>
          <p:nvPr/>
        </p:nvGrpSpPr>
        <p:grpSpPr>
          <a:xfrm>
            <a:off x="1544320" y="2693670"/>
            <a:ext cx="685800" cy="685800"/>
            <a:chOff x="2160" y="2256"/>
            <a:chExt cx="912" cy="912"/>
          </a:xfrm>
        </p:grpSpPr>
        <p:sp>
          <p:nvSpPr>
            <p:cNvPr id="17448" name="Oval 37"/>
            <p:cNvSpPr/>
            <p:nvPr/>
          </p:nvSpPr>
          <p:spPr>
            <a:xfrm>
              <a:off x="2160" y="2256"/>
              <a:ext cx="912" cy="912"/>
            </a:xfrm>
            <a:prstGeom prst="ellipse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7449" name="AutoShape 38"/>
            <p:cNvSpPr/>
            <p:nvPr/>
          </p:nvSpPr>
          <p:spPr>
            <a:xfrm rot="5256654">
              <a:off x="2484" y="2652"/>
              <a:ext cx="288" cy="456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7450" name="Oval 39"/>
            <p:cNvSpPr/>
            <p:nvPr/>
          </p:nvSpPr>
          <p:spPr>
            <a:xfrm>
              <a:off x="2352" y="2496"/>
              <a:ext cx="144" cy="144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2000" dirty="0">
                <a:latin typeface="Arial" panose="020B0604020202020204" pitchFamily="34" charset="0"/>
              </a:endParaRPr>
            </a:p>
          </p:txBody>
        </p:sp>
        <p:sp>
          <p:nvSpPr>
            <p:cNvPr id="17451" name="Oval 40"/>
            <p:cNvSpPr/>
            <p:nvPr/>
          </p:nvSpPr>
          <p:spPr>
            <a:xfrm>
              <a:off x="2736" y="2496"/>
              <a:ext cx="144" cy="144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20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51945" name="Group 41"/>
          <p:cNvGrpSpPr/>
          <p:nvPr/>
        </p:nvGrpSpPr>
        <p:grpSpPr>
          <a:xfrm>
            <a:off x="1544320" y="3692525"/>
            <a:ext cx="685800" cy="685800"/>
            <a:chOff x="2160" y="2256"/>
            <a:chExt cx="912" cy="912"/>
          </a:xfrm>
        </p:grpSpPr>
        <p:sp>
          <p:nvSpPr>
            <p:cNvPr id="17444" name="Oval 42"/>
            <p:cNvSpPr/>
            <p:nvPr/>
          </p:nvSpPr>
          <p:spPr>
            <a:xfrm>
              <a:off x="2160" y="2256"/>
              <a:ext cx="912" cy="912"/>
            </a:xfrm>
            <a:prstGeom prst="ellipse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7445" name="AutoShape 43"/>
            <p:cNvSpPr/>
            <p:nvPr/>
          </p:nvSpPr>
          <p:spPr>
            <a:xfrm rot="5256654">
              <a:off x="2484" y="2652"/>
              <a:ext cx="288" cy="456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7446" name="Oval 44"/>
            <p:cNvSpPr/>
            <p:nvPr/>
          </p:nvSpPr>
          <p:spPr>
            <a:xfrm>
              <a:off x="2352" y="2496"/>
              <a:ext cx="144" cy="144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2000" dirty="0">
                <a:latin typeface="Arial" panose="020B0604020202020204" pitchFamily="34" charset="0"/>
              </a:endParaRPr>
            </a:p>
          </p:txBody>
        </p:sp>
        <p:sp>
          <p:nvSpPr>
            <p:cNvPr id="17447" name="Oval 45"/>
            <p:cNvSpPr/>
            <p:nvPr/>
          </p:nvSpPr>
          <p:spPr>
            <a:xfrm>
              <a:off x="2736" y="2496"/>
              <a:ext cx="144" cy="144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2000" dirty="0">
                <a:latin typeface="Arial" panose="020B0604020202020204" pitchFamily="34" charset="0"/>
              </a:endParaRPr>
            </a:p>
          </p:txBody>
        </p:sp>
      </p:grpSp>
      <p:sp>
        <p:nvSpPr>
          <p:cNvPr id="251950" name="Text Box 46"/>
          <p:cNvSpPr txBox="1"/>
          <p:nvPr/>
        </p:nvSpPr>
        <p:spPr>
          <a:xfrm>
            <a:off x="2381885" y="1435100"/>
            <a:ext cx="7981315" cy="9836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sz="2900" b="1" dirty="0">
                <a:solidFill>
                  <a:schemeClr val="tx1"/>
                </a:solidFill>
                <a:latin typeface="Tahoma" panose="020B0604030504040204" pitchFamily="34" charset="0"/>
              </a:rPr>
              <a:t>a/Tham gia xây dựng quê hương là biểu hiện của tình yêu quê hương.</a:t>
            </a:r>
          </a:p>
        </p:txBody>
      </p:sp>
      <p:sp>
        <p:nvSpPr>
          <p:cNvPr id="17435" name="Text Box 47"/>
          <p:cNvSpPr txBox="1"/>
          <p:nvPr/>
        </p:nvSpPr>
        <p:spPr>
          <a:xfrm>
            <a:off x="2955925" y="1098550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0" hangingPunct="0"/>
            <a:endParaRPr lang="vi-VN" altLang="x-none" sz="1800" dirty="0">
              <a:latin typeface="Tahoma" panose="020B0604030504040204" pitchFamily="34" charset="0"/>
            </a:endParaRPr>
          </a:p>
        </p:txBody>
      </p:sp>
      <p:sp>
        <p:nvSpPr>
          <p:cNvPr id="251952" name="Text Box 48"/>
          <p:cNvSpPr txBox="1"/>
          <p:nvPr/>
        </p:nvSpPr>
        <p:spPr>
          <a:xfrm>
            <a:off x="2381250" y="2482850"/>
            <a:ext cx="7905750" cy="9836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sz="2900" b="1" dirty="0">
                <a:solidFill>
                  <a:schemeClr val="tx1"/>
                </a:solidFill>
                <a:latin typeface="Tahoma" panose="020B0604030504040204" pitchFamily="34" charset="0"/>
              </a:rPr>
              <a:t>b/Chỉ cần tham gia xây dựng quê hương ở nơi mình đang sống.</a:t>
            </a:r>
          </a:p>
        </p:txBody>
      </p:sp>
      <p:sp>
        <p:nvSpPr>
          <p:cNvPr id="251953" name="Text Box 49"/>
          <p:cNvSpPr txBox="1"/>
          <p:nvPr/>
        </p:nvSpPr>
        <p:spPr>
          <a:xfrm>
            <a:off x="2322195" y="3505200"/>
            <a:ext cx="7964805" cy="9836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sz="2900" b="1" dirty="0">
                <a:solidFill>
                  <a:schemeClr val="tx1"/>
                </a:solidFill>
                <a:latin typeface="Tahoma" panose="020B0604030504040204" pitchFamily="34" charset="0"/>
              </a:rPr>
              <a:t>c/Chỉ người giàu mới cần có trách nhiệm đóng góp xây dựng quê hương.</a:t>
            </a:r>
          </a:p>
        </p:txBody>
      </p:sp>
      <p:sp>
        <p:nvSpPr>
          <p:cNvPr id="251954" name="Text Box 50"/>
          <p:cNvSpPr txBox="1"/>
          <p:nvPr/>
        </p:nvSpPr>
        <p:spPr>
          <a:xfrm>
            <a:off x="2382520" y="4648200"/>
            <a:ext cx="7904480" cy="9836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sz="2900" b="1" dirty="0">
                <a:solidFill>
                  <a:schemeClr val="tx1"/>
                </a:solidFill>
                <a:latin typeface="Tahoma" panose="020B0604030504040204" pitchFamily="34" charset="0"/>
              </a:rPr>
              <a:t>d/Cần phải giữ gìn và phát huy nghề truyền thống của quê hương.</a:t>
            </a:r>
          </a:p>
        </p:txBody>
      </p:sp>
      <p:grpSp>
        <p:nvGrpSpPr>
          <p:cNvPr id="17439" name="Group 51"/>
          <p:cNvGrpSpPr/>
          <p:nvPr/>
        </p:nvGrpSpPr>
        <p:grpSpPr>
          <a:xfrm>
            <a:off x="4343400" y="5867400"/>
            <a:ext cx="685800" cy="685800"/>
            <a:chOff x="3216" y="2352"/>
            <a:chExt cx="912" cy="912"/>
          </a:xfrm>
        </p:grpSpPr>
        <p:sp>
          <p:nvSpPr>
            <p:cNvPr id="17440" name="Oval 52"/>
            <p:cNvSpPr/>
            <p:nvPr/>
          </p:nvSpPr>
          <p:spPr>
            <a:xfrm>
              <a:off x="3216" y="2352"/>
              <a:ext cx="912" cy="912"/>
            </a:xfrm>
            <a:prstGeom prst="ellipse">
              <a:avLst/>
            </a:prstGeom>
            <a:solidFill>
              <a:srgbClr val="00FF99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7441" name="AutoShape 53"/>
            <p:cNvSpPr/>
            <p:nvPr/>
          </p:nvSpPr>
          <p:spPr>
            <a:xfrm rot="-5144685">
              <a:off x="3540" y="2748"/>
              <a:ext cx="288" cy="456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 wrap="none" anchor="ctr" anchorCtr="0"/>
            <a:lstStyle/>
            <a:p>
              <a:pPr algn="ctr" eaLnBrk="0" hangingPunct="0"/>
              <a:endParaRPr lang="vi-VN" altLang="x-none" sz="1800" dirty="0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7442" name="Oval 54"/>
            <p:cNvSpPr/>
            <p:nvPr/>
          </p:nvSpPr>
          <p:spPr>
            <a:xfrm>
              <a:off x="3408" y="2592"/>
              <a:ext cx="144" cy="144"/>
            </a:xfrm>
            <a:prstGeom prst="ellipse">
              <a:avLst/>
            </a:pr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2000" dirty="0">
                <a:latin typeface="Arial" panose="020B0604020202020204" pitchFamily="34" charset="0"/>
              </a:endParaRPr>
            </a:p>
          </p:txBody>
        </p:sp>
        <p:sp>
          <p:nvSpPr>
            <p:cNvPr id="17443" name="Oval 55"/>
            <p:cNvSpPr/>
            <p:nvPr/>
          </p:nvSpPr>
          <p:spPr>
            <a:xfrm>
              <a:off x="3792" y="2592"/>
              <a:ext cx="144" cy="144"/>
            </a:xfrm>
            <a:prstGeom prst="ellipse">
              <a:avLst/>
            </a:pr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2000" dirty="0">
                <a:latin typeface="Arial" panose="020B0604020202020204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1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1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1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1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1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1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1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19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1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1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1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1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1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1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1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51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251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1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1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1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1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1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51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50" grpId="0"/>
      <p:bldP spid="251952" grpId="0"/>
      <p:bldP spid="2519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4" name="Rectangle 4"/>
          <p:cNvSpPr>
            <a:spLocks noGrp="1"/>
          </p:cNvSpPr>
          <p:nvPr>
            <p:ph type="body" sz="half" idx="1"/>
          </p:nvPr>
        </p:nvSpPr>
        <p:spPr>
          <a:xfrm>
            <a:off x="438150" y="1420495"/>
            <a:ext cx="11221720" cy="5055870"/>
          </a:xfrm>
        </p:spPr>
        <p:txBody>
          <a:bodyPr vert="horz" wrap="square" lIns="91440" tIns="45720" rIns="91440" bIns="45720" anchor="t" anchorCtr="0"/>
          <a:lstStyle/>
          <a:p>
            <a:pPr eaLnBrk="1" hangingPunct="1">
              <a:buClrTx/>
              <a:buSzTx/>
              <a:buFontTx/>
              <a:buNone/>
            </a:pPr>
            <a:r>
              <a:rPr b="1" u="sng" dirty="0">
                <a:solidFill>
                  <a:schemeClr val="hlink"/>
                </a:solidFill>
                <a:latin typeface="Times New Roman" panose="02020603050405020304" pitchFamily="18" charset="0"/>
              </a:rPr>
              <a:t>Tình huống thứ nhất </a:t>
            </a:r>
          </a:p>
          <a:p>
            <a:pPr eaLnBrk="1" hangingPunct="1">
              <a:buClrTx/>
              <a:buSzTx/>
              <a:buFontTx/>
              <a:buNone/>
            </a:pPr>
            <a:r>
              <a:rPr dirty="0">
                <a:solidFill>
                  <a:srgbClr val="006600"/>
                </a:solidFill>
                <a:latin typeface="Times New Roman" panose="02020603050405020304" pitchFamily="18" charset="0"/>
              </a:rPr>
              <a:t>a/Thôn (khối) của Tuấn đang lập tủ sách dùng chung. Tuấn băn khoăn không biết cần làm gì để góp phần xây dựng tủ sách…</a:t>
            </a:r>
          </a:p>
          <a:p>
            <a:pPr eaLnBrk="1" hangingPunct="1">
              <a:buClrTx/>
              <a:buSzTx/>
              <a:buFontTx/>
              <a:buNone/>
            </a:pPr>
            <a:r>
              <a:rPr dirty="0">
                <a:solidFill>
                  <a:srgbClr val="006600"/>
                </a:solidFill>
                <a:latin typeface="Times New Roman" panose="02020603050405020304" pitchFamily="18" charset="0"/>
              </a:rPr>
              <a:t>   Các em có thể  gợi ý giúp Tuấn nên làm những việc gì?</a:t>
            </a:r>
          </a:p>
          <a:p>
            <a:pPr eaLnBrk="1" hangingPunct="1">
              <a:buClrTx/>
              <a:buSzTx/>
              <a:buFontTx/>
              <a:buNone/>
            </a:pPr>
            <a:r>
              <a:rPr b="1" u="sng" dirty="0">
                <a:solidFill>
                  <a:schemeClr val="hlink"/>
                </a:solidFill>
                <a:latin typeface="Times New Roman" panose="02020603050405020304" pitchFamily="18" charset="0"/>
              </a:rPr>
              <a:t>Tình huống thứ hai </a:t>
            </a:r>
          </a:p>
          <a:p>
            <a:pPr eaLnBrk="1" hangingPunct="1">
              <a:buClrTx/>
              <a:buSzTx/>
              <a:buFontTx/>
              <a:buNone/>
            </a:pPr>
            <a:r>
              <a:rPr dirty="0">
                <a:solidFill>
                  <a:srgbClr val="006600"/>
                </a:solidFill>
                <a:latin typeface="Times New Roman" panose="02020603050405020304" pitchFamily="18" charset="0"/>
              </a:rPr>
              <a:t>b/Đội thiếu niên quyết định tổng vệ sinh đường làng (đường khối ) vào sáng thứ bảy. Sáng hôm ấy, đang chuẩn bị đi thì Hằng chợt nhớ đến một chương trình trên ti vi mà bạn đã đợi cả tuần…</a:t>
            </a:r>
          </a:p>
          <a:p>
            <a:pPr eaLnBrk="1" hangingPunct="1">
              <a:buClrTx/>
              <a:buSzTx/>
              <a:buFontTx/>
              <a:buNone/>
            </a:pPr>
            <a:r>
              <a:rPr dirty="0">
                <a:solidFill>
                  <a:srgbClr val="006600"/>
                </a:solidFill>
                <a:latin typeface="Times New Roman" panose="02020603050405020304" pitchFamily="18" charset="0"/>
              </a:rPr>
              <a:t>   Theo các em, bạn Hằng cần làm gì khi đó? Vì sao?</a:t>
            </a:r>
          </a:p>
        </p:txBody>
      </p:sp>
      <p:sp>
        <p:nvSpPr>
          <p:cNvPr id="250893" name="Text Box 13"/>
          <p:cNvSpPr txBox="1"/>
          <p:nvPr/>
        </p:nvSpPr>
        <p:spPr>
          <a:xfrm>
            <a:off x="1036955" y="117475"/>
            <a:ext cx="89992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3200" b="1" u="sng" dirty="0">
                <a:solidFill>
                  <a:srgbClr val="FF0066"/>
                </a:solidFill>
                <a:latin typeface="Times New Roman" panose="02020603050405020304" pitchFamily="18" charset="0"/>
              </a:rPr>
              <a:t>Hoạt động 2:</a:t>
            </a:r>
            <a:r>
              <a:rPr sz="32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X</a:t>
            </a:r>
            <a:r>
              <a:rPr sz="32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ử lí tình huống</a:t>
            </a:r>
          </a:p>
        </p:txBody>
      </p:sp>
      <p:sp>
        <p:nvSpPr>
          <p:cNvPr id="250894" name="Text Box 14"/>
          <p:cNvSpPr txBox="1"/>
          <p:nvPr/>
        </p:nvSpPr>
        <p:spPr>
          <a:xfrm>
            <a:off x="1194435" y="768985"/>
            <a:ext cx="78486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     </a:t>
            </a:r>
            <a:r>
              <a:rPr sz="3200" b="1" dirty="0">
                <a:solidFill>
                  <a:srgbClr val="FF0066"/>
                </a:solidFill>
                <a:latin typeface="Arial" panose="020B0604020202020204" pitchFamily="34" charset="0"/>
              </a:rPr>
              <a:t>Em hãy  xử lí các tình huống sau: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0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50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0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0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98" decel="100000" fill="hold"/>
                                        <p:tgtEl>
                                          <p:spTgt spid="250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0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0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50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0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0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98" decel="100000" fill="hold"/>
                                        <p:tgtEl>
                                          <p:spTgt spid="250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0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0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98" decel="100000" fill="hold"/>
                                        <p:tgtEl>
                                          <p:spTgt spid="250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50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0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98" decel="100000" fill="hold"/>
                                        <p:tgtEl>
                                          <p:spTgt spid="250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0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0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98" decel="100000" fill="hold"/>
                                        <p:tgtEl>
                                          <p:spTgt spid="250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0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5" name="Rectangle 3"/>
          <p:cNvSpPr>
            <a:spLocks noGrp="1"/>
          </p:cNvSpPr>
          <p:nvPr>
            <p:ph type="body" sz="half" idx="1"/>
          </p:nvPr>
        </p:nvSpPr>
        <p:spPr>
          <a:xfrm>
            <a:off x="1012190" y="1739900"/>
            <a:ext cx="10310495" cy="4674870"/>
          </a:xfrm>
        </p:spPr>
        <p:txBody>
          <a:bodyPr vert="horz" wrap="square" lIns="91440" tIns="45720" rIns="91440" bIns="45720" anchor="t" anchorCtr="0"/>
          <a:lstStyle/>
          <a:p>
            <a:pPr eaLnBrk="1" hangingPunct="1">
              <a:buClrTx/>
              <a:buSzTx/>
              <a:buFontTx/>
              <a:buNone/>
            </a:pPr>
            <a:r>
              <a:rPr sz="3500" b="1" u="sng" dirty="0">
                <a:solidFill>
                  <a:schemeClr val="hlink"/>
                </a:solidFill>
                <a:latin typeface="Times New Roman" panose="02020603050405020304" pitchFamily="18" charset="0"/>
              </a:rPr>
              <a:t>Tình huống thứ nhất </a:t>
            </a:r>
          </a:p>
          <a:p>
            <a:pPr algn="just" eaLnBrk="1" hangingPunct="1">
              <a:buClrTx/>
              <a:buSzTx/>
              <a:buFontTx/>
              <a:buNone/>
            </a:pPr>
            <a:r>
              <a:rPr sz="3500" dirty="0">
                <a:solidFill>
                  <a:srgbClr val="006600"/>
                </a:solidFill>
                <a:latin typeface="Times New Roman" panose="02020603050405020304" pitchFamily="18" charset="0"/>
              </a:rPr>
              <a:t>a/ Bạn Tuấn có thể góp sách báo của mình; vận động các bạn cùng tham gia đóng góp; nhắc nhở các bạn cùng tham gia giư gìn sách vở,…</a:t>
            </a:r>
          </a:p>
          <a:p>
            <a:pPr eaLnBrk="1" hangingPunct="1">
              <a:buClrTx/>
              <a:buSzTx/>
              <a:buFontTx/>
              <a:buNone/>
            </a:pPr>
            <a:r>
              <a:rPr sz="3500" b="1" u="sng" dirty="0">
                <a:solidFill>
                  <a:schemeClr val="hlink"/>
                </a:solidFill>
                <a:latin typeface="Times New Roman" panose="02020603050405020304" pitchFamily="18" charset="0"/>
              </a:rPr>
              <a:t>Tình huống thứ hai </a:t>
            </a:r>
          </a:p>
          <a:p>
            <a:pPr algn="just" eaLnBrk="1" hangingPunct="1">
              <a:buClrTx/>
              <a:buSzTx/>
              <a:buFontTx/>
              <a:buNone/>
            </a:pPr>
            <a:r>
              <a:rPr lang="vi-VN" sz="3500" dirty="0">
                <a:solidFill>
                  <a:srgbClr val="006600"/>
                </a:solidFill>
                <a:latin typeface="Times New Roman" panose="02020603050405020304" pitchFamily="18" charset="0"/>
              </a:rPr>
              <a:t>b/ </a:t>
            </a:r>
            <a:r>
              <a:rPr sz="3500" dirty="0">
                <a:solidFill>
                  <a:srgbClr val="006600"/>
                </a:solidFill>
                <a:latin typeface="Times New Roman" panose="02020603050405020304" pitchFamily="18" charset="0"/>
              </a:rPr>
              <a:t>Bạn Hằng cần tham gia làm vệ sinh với các bạn trong đội, vì đó là một việc làm góp phần làm sạch, đẹp làng xóm.</a:t>
            </a:r>
          </a:p>
        </p:txBody>
      </p:sp>
      <p:grpSp>
        <p:nvGrpSpPr>
          <p:cNvPr id="19460" name="Group 4"/>
          <p:cNvGrpSpPr/>
          <p:nvPr/>
        </p:nvGrpSpPr>
        <p:grpSpPr>
          <a:xfrm>
            <a:off x="11177270" y="6106160"/>
            <a:ext cx="744538" cy="595313"/>
            <a:chOff x="4427" y="3454"/>
            <a:chExt cx="1003" cy="914"/>
          </a:xfrm>
        </p:grpSpPr>
        <p:pic>
          <p:nvPicPr>
            <p:cNvPr id="19465" name="Picture 5" descr="!hp8ls2l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4823" y="3514"/>
              <a:ext cx="527" cy="40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66" name="Picture 6" descr="!hp8ls2l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-2482590">
              <a:off x="4512" y="3518"/>
              <a:ext cx="918" cy="85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67" name="Picture 7" descr="!hp8ls2l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27" y="3508"/>
              <a:ext cx="604" cy="419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35882" name="Text Box 10"/>
          <p:cNvSpPr txBox="1"/>
          <p:nvPr/>
        </p:nvSpPr>
        <p:spPr>
          <a:xfrm>
            <a:off x="789305" y="212725"/>
            <a:ext cx="9421495" cy="6299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3500" b="1" dirty="0">
                <a:solidFill>
                  <a:srgbClr val="FF0066"/>
                </a:solidFill>
                <a:latin typeface="Arial" panose="020B0604020202020204" pitchFamily="34" charset="0"/>
              </a:rPr>
              <a:t>    Hoạt động 2: </a:t>
            </a:r>
            <a:r>
              <a:rPr lang="vi-VN" sz="3500" b="1" dirty="0">
                <a:solidFill>
                  <a:srgbClr val="FF0066"/>
                </a:solidFill>
                <a:latin typeface="Arial" panose="020B0604020202020204" pitchFamily="34" charset="0"/>
              </a:rPr>
              <a:t>X</a:t>
            </a:r>
            <a:r>
              <a:rPr sz="3500" b="1" dirty="0">
                <a:solidFill>
                  <a:srgbClr val="FF0066"/>
                </a:solidFill>
                <a:latin typeface="Arial" panose="020B0604020202020204" pitchFamily="34" charset="0"/>
              </a:rPr>
              <a:t>ử lí tình huống</a:t>
            </a:r>
          </a:p>
        </p:txBody>
      </p:sp>
      <p:sp>
        <p:nvSpPr>
          <p:cNvPr id="335883" name="Text Box 11"/>
          <p:cNvSpPr txBox="1"/>
          <p:nvPr/>
        </p:nvSpPr>
        <p:spPr>
          <a:xfrm>
            <a:off x="1660525" y="1128395"/>
            <a:ext cx="7848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b="1" u="sng" dirty="0">
                <a:solidFill>
                  <a:srgbClr val="FF0066"/>
                </a:solidFill>
                <a:latin typeface="Times New Roman" panose="02020603050405020304" pitchFamily="18" charset="0"/>
              </a:rPr>
              <a:t>Gợi ý: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5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98" decel="100000" fill="hold"/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98" decel="100000" fill="hold"/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 b="-4274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2362200" y="1828800"/>
            <a:ext cx="73914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kern="1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/>
                <a:cs typeface="Arial" panose="020B0604020202020204"/>
              </a:rPr>
              <a:t>Những tranh vẽ </a:t>
            </a:r>
          </a:p>
          <a:p>
            <a:pPr algn="ctr"/>
            <a:r>
              <a:rPr lang="vi-VN" sz="2000" kern="1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/>
                <a:cs typeface="Arial" panose="020B0604020202020204"/>
              </a:rPr>
              <a:t>và hình ảnh về quê hương</a:t>
            </a:r>
            <a:endParaRPr lang="en-US" sz="2000" kern="10">
              <a:ln w="19050">
                <a:solidFill>
                  <a:srgbClr val="99CCFF"/>
                </a:solidFill>
                <a:rou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5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04788"/>
            <a:ext cx="8229600" cy="593725"/>
          </a:xfrm>
        </p:spPr>
        <p:txBody>
          <a:bodyPr/>
          <a:lstStyle/>
          <a:p>
            <a:pPr eaLnBrk="1" hangingPunct="1"/>
            <a:r>
              <a:rPr lang="en-US" dirty="0" err="1"/>
              <a:t>Tranh</a:t>
            </a:r>
            <a:r>
              <a:rPr lang="en-US" dirty="0"/>
              <a:t> </a:t>
            </a:r>
            <a:r>
              <a:rPr lang="en-US" dirty="0" err="1"/>
              <a:t>vẽ</a:t>
            </a:r>
            <a:r>
              <a:rPr lang="en-US" dirty="0"/>
              <a:t> </a:t>
            </a:r>
            <a:r>
              <a:rPr lang="en-US" dirty="0" err="1"/>
              <a:t>sông</a:t>
            </a:r>
            <a:r>
              <a:rPr lang="en-US" dirty="0"/>
              <a:t> </a:t>
            </a:r>
            <a:r>
              <a:rPr lang="en-US" dirty="0" err="1"/>
              <a:t>Hương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810000" y="6034088"/>
            <a:ext cx="5638800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chemeClr val="bg1"/>
                </a:solidFill>
              </a:rPr>
              <a:t>Sông Ngàn Phố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10" y="868680"/>
            <a:ext cx="10778490" cy="60102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411162"/>
          </a:xfrm>
        </p:spPr>
        <p:txBody>
          <a:bodyPr/>
          <a:lstStyle/>
          <a:p>
            <a:pPr eaLnBrk="1" hangingPunct="1"/>
            <a:r>
              <a:rPr lang="en-US" dirty="0" err="1"/>
              <a:t>Tranh</a:t>
            </a:r>
            <a:r>
              <a:rPr lang="en-US" dirty="0"/>
              <a:t> </a:t>
            </a:r>
            <a:r>
              <a:rPr lang="en-US" dirty="0" err="1"/>
              <a:t>vẽ</a:t>
            </a:r>
            <a:r>
              <a:rPr lang="en-US" dirty="0"/>
              <a:t> </a:t>
            </a:r>
            <a:r>
              <a:rPr lang="en-US" dirty="0" err="1"/>
              <a:t>chùa</a:t>
            </a:r>
            <a:r>
              <a:rPr lang="en-US" dirty="0"/>
              <a:t> </a:t>
            </a:r>
            <a:r>
              <a:rPr lang="en-US" dirty="0" err="1"/>
              <a:t>Thiên</a:t>
            </a:r>
            <a:r>
              <a:rPr lang="en-US" dirty="0"/>
              <a:t> </a:t>
            </a:r>
            <a:r>
              <a:rPr lang="en-US" dirty="0" err="1"/>
              <a:t>Mụ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810000" y="6034088"/>
            <a:ext cx="5638800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chemeClr val="bg1"/>
                </a:solidFill>
              </a:rPr>
              <a:t>Sông Ngàn Phố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838200"/>
            <a:ext cx="10973435" cy="584136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dirty="0" err="1">
                <a:solidFill>
                  <a:srgbClr val="FF0000"/>
                </a:solidFill>
              </a:rPr>
              <a:t>Sông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Hương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về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đêm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14400"/>
            <a:ext cx="10906760" cy="561530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1|0.1|0.1|0.1|0.1|0.1|0.1|0.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541</Words>
  <Application>Microsoft Office PowerPoint</Application>
  <PresentationFormat>Widescreen</PresentationFormat>
  <Paragraphs>62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.VnTime</vt:lpstr>
      <vt:lpstr>Arial</vt:lpstr>
      <vt:lpstr>Tahoma</vt:lpstr>
      <vt:lpstr>Times New Roman</vt:lpstr>
      <vt:lpstr>VNI-Times</vt:lpstr>
      <vt:lpstr>Wingdings</vt:lpstr>
      <vt:lpstr>Default Design</vt:lpstr>
      <vt:lpstr>1_Default Design</vt:lpstr>
      <vt:lpstr>Capsules</vt:lpstr>
      <vt:lpstr>PowerPoint Presentation</vt:lpstr>
      <vt:lpstr>PowerPoint Presentation</vt:lpstr>
      <vt:lpstr>Bày tỏ thái độ:</vt:lpstr>
      <vt:lpstr>PowerPoint Presentation</vt:lpstr>
      <vt:lpstr>PowerPoint Presentation</vt:lpstr>
      <vt:lpstr>PowerPoint Presentation</vt:lpstr>
      <vt:lpstr>Tranh vẽ sông Hương</vt:lpstr>
      <vt:lpstr>Tranh vẽ chùa Thiên Mụ</vt:lpstr>
      <vt:lpstr>Sông Hương về đêm</vt:lpstr>
      <vt:lpstr>Ca Huế trên sông Hương </vt:lpstr>
      <vt:lpstr>Chùa Thiên Mụ</vt:lpstr>
      <vt:lpstr>Đại Nội</vt:lpstr>
      <vt:lpstr>Núi Ngự Bình</vt:lpstr>
      <vt:lpstr>Thöù năm ngaøy 20 thaùng 1 naêm 2011</vt:lpstr>
      <vt:lpstr>DÆn dß: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DELL</cp:lastModifiedBy>
  <cp:revision>23</cp:revision>
  <dcterms:created xsi:type="dcterms:W3CDTF">2022-01-09T12:53:28Z</dcterms:created>
  <dcterms:modified xsi:type="dcterms:W3CDTF">2022-01-16T02:37:33Z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EC72063533D64A078FFF2CCCE30C70BC</vt:lpwstr>
  </property>
  <property fmtid="{D5CDD505-2E9C-101B-9397-08002B2CF9AE}" pid="3" name="KSOProductBuildVer">
    <vt:lpwstr>1033-11.2.0.10443</vt:lpwstr>
  </property>
</Properties>
</file>